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handoutMasterIdLst>
    <p:handoutMasterId r:id="rId33"/>
  </p:handoutMasterIdLst>
  <p:sldIdLst>
    <p:sldId id="324" r:id="rId2"/>
    <p:sldId id="261" r:id="rId3"/>
    <p:sldId id="327" r:id="rId4"/>
    <p:sldId id="347" r:id="rId5"/>
    <p:sldId id="339" r:id="rId6"/>
    <p:sldId id="346" r:id="rId7"/>
    <p:sldId id="343" r:id="rId8"/>
    <p:sldId id="333" r:id="rId9"/>
    <p:sldId id="344" r:id="rId10"/>
    <p:sldId id="348" r:id="rId11"/>
    <p:sldId id="340" r:id="rId12"/>
    <p:sldId id="336" r:id="rId13"/>
    <p:sldId id="345" r:id="rId14"/>
    <p:sldId id="318" r:id="rId15"/>
    <p:sldId id="335" r:id="rId16"/>
    <p:sldId id="341" r:id="rId17"/>
    <p:sldId id="342" r:id="rId18"/>
    <p:sldId id="325" r:id="rId19"/>
    <p:sldId id="337" r:id="rId20"/>
    <p:sldId id="338" r:id="rId21"/>
    <p:sldId id="351" r:id="rId22"/>
    <p:sldId id="331" r:id="rId23"/>
    <p:sldId id="302" r:id="rId24"/>
    <p:sldId id="322" r:id="rId25"/>
    <p:sldId id="304" r:id="rId26"/>
    <p:sldId id="352" r:id="rId27"/>
    <p:sldId id="349" r:id="rId28"/>
    <p:sldId id="350" r:id="rId29"/>
    <p:sldId id="307" r:id="rId30"/>
    <p:sldId id="308" r:id="rId31"/>
    <p:sldId id="330" r:id="rId32"/>
  </p:sldIdLst>
  <p:sldSz cx="12192000" cy="6858000"/>
  <p:notesSz cx="7077075" cy="9363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114" d="100"/>
          <a:sy n="114" d="100"/>
        </p:scale>
        <p:origin x="47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sz="quarter" idx="1"/>
          </p:nvPr>
        </p:nvSpPr>
        <p:spPr>
          <a:xfrm>
            <a:off x="4008705" y="0"/>
            <a:ext cx="3066733" cy="469780"/>
          </a:xfrm>
          <a:prstGeom prst="rect">
            <a:avLst/>
          </a:prstGeom>
        </p:spPr>
        <p:txBody>
          <a:bodyPr vert="horz" lIns="93936" tIns="46968" rIns="93936" bIns="46968" rtlCol="0"/>
          <a:lstStyle>
            <a:lvl1pPr algn="r">
              <a:defRPr sz="1200"/>
            </a:lvl1pPr>
          </a:lstStyle>
          <a:p>
            <a:fld id="{46D1EB4D-279D-4417-915F-E09D4AE5B80B}" type="datetimeFigureOut">
              <a:rPr lang="en-US" smtClean="0"/>
              <a:t>10/31/2016</a:t>
            </a:fld>
            <a:endParaRPr lang="en-US"/>
          </a:p>
        </p:txBody>
      </p:sp>
      <p:sp>
        <p:nvSpPr>
          <p:cNvPr id="4" name="Footer Placeholder 3"/>
          <p:cNvSpPr>
            <a:spLocks noGrp="1"/>
          </p:cNvSpPr>
          <p:nvPr>
            <p:ph type="ftr" sz="quarter" idx="2"/>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a:p>
        </p:txBody>
      </p:sp>
      <p:sp>
        <p:nvSpPr>
          <p:cNvPr id="5" name="Slide Number Placeholder 4"/>
          <p:cNvSpPr>
            <a:spLocks noGrp="1"/>
          </p:cNvSpPr>
          <p:nvPr>
            <p:ph type="sldNum" sz="quarter" idx="3"/>
          </p:nvPr>
        </p:nvSpPr>
        <p:spPr>
          <a:xfrm>
            <a:off x="4008705" y="8893297"/>
            <a:ext cx="3066733" cy="469779"/>
          </a:xfrm>
          <a:prstGeom prst="rect">
            <a:avLst/>
          </a:prstGeom>
        </p:spPr>
        <p:txBody>
          <a:bodyPr vert="horz" lIns="93936" tIns="46968" rIns="93936" bIns="46968" rtlCol="0" anchor="b"/>
          <a:lstStyle>
            <a:lvl1pPr algn="r">
              <a:defRPr sz="1200"/>
            </a:lvl1pPr>
          </a:lstStyle>
          <a:p>
            <a:fld id="{4D10AB89-95CA-4D2F-BE63-EB5E357AE880}" type="slidenum">
              <a:rPr lang="en-US" smtClean="0"/>
              <a:t>‹#›</a:t>
            </a:fld>
            <a:endParaRPr lang="en-US"/>
          </a:p>
        </p:txBody>
      </p:sp>
    </p:spTree>
    <p:extLst>
      <p:ext uri="{BB962C8B-B14F-4D97-AF65-F5344CB8AC3E}">
        <p14:creationId xmlns:p14="http://schemas.microsoft.com/office/powerpoint/2010/main" val="429069586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93105" y="802298"/>
            <a:ext cx="8561747"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93106" y="3531204"/>
            <a:ext cx="8561746"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423BF71-38B7-8642-BFCE-EDAE9BD0CBAF}" type="datetimeFigureOut">
              <a:rPr lang="en-US" dirty="0"/>
              <a:t>10/31/2016</a:t>
            </a:fld>
            <a:endParaRPr lang="en-US" dirty="0"/>
          </a:p>
        </p:txBody>
      </p:sp>
      <p:sp>
        <p:nvSpPr>
          <p:cNvPr id="5" name="Footer Placeholder 4"/>
          <p:cNvSpPr>
            <a:spLocks noGrp="1"/>
          </p:cNvSpPr>
          <p:nvPr>
            <p:ph type="ftr" sz="quarter" idx="11"/>
          </p:nvPr>
        </p:nvSpPr>
        <p:spPr>
          <a:xfrm>
            <a:off x="2493105" y="329307"/>
            <a:ext cx="4897310"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8" name="Straight Connector 7"/>
          <p:cNvCxnSpPr/>
          <p:nvPr/>
        </p:nvCxnSpPr>
        <p:spPr>
          <a:xfrm>
            <a:off x="2334637" y="798973"/>
            <a:ext cx="0" cy="2544756"/>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981CDE-9BE7-C544-8ACB-7077DFC4270F}" type="datetimeFigureOut">
              <a:rPr lang="en-US" dirty="0"/>
              <a:t>10/31/2016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34813" y="1756130"/>
            <a:ext cx="8562580"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534695" y="3806195"/>
            <a:ext cx="8549990"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55BA285-9698-1B45-8319-D90A8C63F150}" type="datetimeFigureOut">
              <a:rPr lang="en-US" dirty="0"/>
              <a:t>10/31/2016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a:off x="1371687" y="798973"/>
            <a:ext cx="0" cy="284510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889"/>
            <a:ext cx="9520157"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534695" y="2010878"/>
            <a:ext cx="4608576" cy="34381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54793" y="2017343"/>
            <a:ext cx="4604130"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A86CD42-43FF-B740-998F-DCC3802C4CE3}" type="datetimeFigureOut">
              <a:rPr lang="en-US" dirty="0"/>
              <a:t>10/31/2016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9" name="Straight Connector 8"/>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163"/>
            <a:ext cx="9520157"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34695" y="2019549"/>
            <a:ext cx="4608576"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34695" y="2824269"/>
            <a:ext cx="4608576"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4791" y="2023003"/>
            <a:ext cx="4608576"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54792" y="2821491"/>
            <a:ext cx="4608576"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EA0FFBD-2EE4-8547-BBAE-A1AC91C8D77E}" type="datetimeFigureOut">
              <a:rPr lang="en-US" dirty="0"/>
              <a:t>10/31/2016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11" name="Straight Connector 10"/>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55A2352-D7AC-F242-9256-A4477BCBF354}" type="datetimeFigureOut">
              <a:rPr lang="en-US" dirty="0"/>
              <a:t>10/31/2016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7" name="Straight Connector 6"/>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FCFC6A-9AE6-404D-9FDD-168B477B9C90}" type="datetimeFigureOut">
              <a:rPr lang="en-US" dirty="0"/>
              <a:t>10/31/2016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34642" y="798973"/>
            <a:ext cx="3183128"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34695" y="3205491"/>
            <a:ext cx="3184989"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1CFCDFD-B4CF-A241-8D71-E814B10BEAF4}" type="datetimeFigureOut">
              <a:rPr lang="en-US" dirty="0"/>
              <a:t>10/31/2016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9" name="Straight Connector 8"/>
          <p:cNvCxnSpPr/>
          <p:nvPr/>
        </p:nvCxnSpPr>
        <p:spPr>
          <a:xfrm>
            <a:off x="1371687" y="798973"/>
            <a:ext cx="0" cy="224711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bg2">
                    <a:lumMod val="10000"/>
                  </a:schemeClr>
                </a:gs>
                <a:gs pos="100000">
                  <a:schemeClr val="bg2">
                    <a:lumMod val="10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prstMaterial="matte">
              <a:bevelT w="133350" h="50800" prst="divot"/>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535694" y="1129513"/>
            <a:ext cx="5447840"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534695" y="3145992"/>
            <a:ext cx="5440037"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534695" y="5469856"/>
            <a:ext cx="5440038" cy="320123"/>
          </a:xfrm>
        </p:spPr>
        <p:txBody>
          <a:bodyPr/>
          <a:lstStyle>
            <a:lvl1pPr algn="l">
              <a:defRPr/>
            </a:lvl1pPr>
          </a:lstStyle>
          <a:p>
            <a:fld id="{26A7B589-FD4B-7E46-869A-CBADC5FC564E}" type="datetimeFigureOut">
              <a:rPr lang="en-US" dirty="0"/>
              <a:t>10/31/2016</a:t>
            </a:fld>
            <a:endParaRPr lang="en-US" dirty="0"/>
          </a:p>
        </p:txBody>
      </p:sp>
      <p:sp>
        <p:nvSpPr>
          <p:cNvPr id="6" name="Footer Placeholder 5"/>
          <p:cNvSpPr>
            <a:spLocks noGrp="1"/>
          </p:cNvSpPr>
          <p:nvPr>
            <p:ph type="ftr" sz="quarter" idx="11"/>
          </p:nvPr>
        </p:nvSpPr>
        <p:spPr>
          <a:xfrm>
            <a:off x="1534910" y="318640"/>
            <a:ext cx="5453475"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4" name="Straight Connector 13"/>
          <p:cNvCxnSpPr/>
          <p:nvPr/>
        </p:nvCxnSpPr>
        <p:spPr>
          <a:xfrm>
            <a:off x="1371687" y="798973"/>
            <a:ext cx="0" cy="2161124"/>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B025CB-9D18-264E-A945-2D020344C9DA}" type="datetimeFigureOut">
              <a:rPr lang="en-US" dirty="0"/>
              <a:t>10/31/2016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883863"/>
            <a:ext cx="1615742" cy="457499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534694" y="883863"/>
            <a:ext cx="7738807" cy="457499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7EFB6C-7E96-8F41-8872-189CA1C59F84}" type="datetimeFigureOut">
              <a:rPr lang="en-US" dirty="0"/>
              <a:t>10/31/2016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flipH="1">
            <a:off x="9439111" y="719272"/>
            <a:ext cx="1615742" cy="0"/>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Rectangle 8"/>
          <p:cNvSpPr/>
          <p:nvPr/>
        </p:nvSpPr>
        <p:spPr>
          <a:xfrm>
            <a:off x="0" y="2015732"/>
            <a:ext cx="12192000" cy="4118829"/>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srcRect t="2769" b="-2769"/>
          <a:stretch/>
        </p:blipFill>
        <p:spPr>
          <a:xfrm>
            <a:off x="0" y="6135624"/>
            <a:ext cx="12192000" cy="742950"/>
          </a:xfrm>
          <a:prstGeom prst="rect">
            <a:avLst/>
          </a:prstGeom>
        </p:spPr>
      </p:pic>
      <p:sp>
        <p:nvSpPr>
          <p:cNvPr id="2" name="Title Placeholder 1"/>
          <p:cNvSpPr>
            <a:spLocks noGrp="1"/>
          </p:cNvSpPr>
          <p:nvPr>
            <p:ph type="title"/>
          </p:nvPr>
        </p:nvSpPr>
        <p:spPr>
          <a:xfrm>
            <a:off x="1534696" y="804519"/>
            <a:ext cx="9520158" cy="104923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534696" y="2015732"/>
            <a:ext cx="9520158"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CD8A92E-5FF9-8143-81B3-CCB531513398}" type="datetimeFigureOut">
              <a:rPr lang="en-US" dirty="0"/>
              <a:t>10/31/2016</a:t>
            </a:fld>
            <a:endParaRPr lang="en-US" dirty="0"/>
          </a:p>
        </p:txBody>
      </p:sp>
      <p:sp>
        <p:nvSpPr>
          <p:cNvPr id="5" name="Footer Placeholder 4"/>
          <p:cNvSpPr>
            <a:spLocks noGrp="1"/>
          </p:cNvSpPr>
          <p:nvPr>
            <p:ph type="ftr" sz="quarter" idx="3"/>
          </p:nvPr>
        </p:nvSpPr>
        <p:spPr>
          <a:xfrm>
            <a:off x="1534695" y="329307"/>
            <a:ext cx="5855719"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2" name="Straight Connector 11"/>
          <p:cNvCxnSpPr/>
          <p:nvPr/>
        </p:nvCxnSpPr>
        <p:spPr>
          <a:xfrm>
            <a:off x="0" y="6141705"/>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811658"/>
            <a:ext cx="9520158" cy="4654687"/>
          </a:xfrm>
        </p:spPr>
        <p:txBody>
          <a:bodyPr>
            <a:normAutofit/>
          </a:bodyPr>
          <a:lstStyle/>
          <a:p>
            <a:pPr marL="0" indent="0" algn="ctr">
              <a:buNone/>
            </a:pPr>
            <a:r>
              <a:rPr lang="en-US" sz="6000" dirty="0">
                <a:latin typeface="Times New Roman" panose="02020603050405020304" pitchFamily="18" charset="0"/>
                <a:cs typeface="Times New Roman" panose="02020603050405020304" pitchFamily="18" charset="0"/>
              </a:rPr>
              <a:t>The Great Potato Famine</a:t>
            </a:r>
          </a:p>
          <a:p>
            <a:pPr marL="0" indent="0" algn="ctr">
              <a:buNone/>
            </a:pPr>
            <a:r>
              <a:rPr lang="en-US" sz="6000">
                <a:latin typeface="Times New Roman" panose="02020603050405020304" pitchFamily="18" charset="0"/>
                <a:cs typeface="Times New Roman" panose="02020603050405020304" pitchFamily="18" charset="0"/>
              </a:rPr>
              <a:t>of 1845-1852</a:t>
            </a:r>
            <a:endParaRPr lang="en-US" sz="6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792560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Image resul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0628" y="201123"/>
            <a:ext cx="9235416" cy="57970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16168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811658"/>
            <a:ext cx="9520158" cy="4654687"/>
          </a:xfrm>
        </p:spPr>
        <p:txBody>
          <a:bodyPr>
            <a:normAutofit/>
          </a:bodyPr>
          <a:lstStyle/>
          <a:p>
            <a:r>
              <a:rPr lang="en-US" sz="4400" dirty="0">
                <a:latin typeface="Times New Roman" panose="02020603050405020304" pitchFamily="18" charset="0"/>
                <a:cs typeface="Times New Roman" panose="02020603050405020304" pitchFamily="18" charset="0"/>
              </a:rPr>
              <a:t>Ireland was ruled by Great Britain during the Great Potato Famine</a:t>
            </a:r>
          </a:p>
        </p:txBody>
      </p:sp>
    </p:spTree>
    <p:extLst>
      <p:ext uri="{BB962C8B-B14F-4D97-AF65-F5344CB8AC3E}">
        <p14:creationId xmlns:p14="http://schemas.microsoft.com/office/powerpoint/2010/main" val="3992806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811658"/>
            <a:ext cx="9520158" cy="4654687"/>
          </a:xfrm>
        </p:spPr>
        <p:txBody>
          <a:bodyPr>
            <a:normAutofit/>
          </a:bodyPr>
          <a:lstStyle/>
          <a:p>
            <a:r>
              <a:rPr lang="en-US" sz="4400" dirty="0">
                <a:latin typeface="Times New Roman" panose="02020603050405020304" pitchFamily="18" charset="0"/>
                <a:cs typeface="Times New Roman" panose="02020603050405020304" pitchFamily="18" charset="0"/>
              </a:rPr>
              <a:t>The country of Great Britain thrived on the free trade principle of profit </a:t>
            </a:r>
          </a:p>
        </p:txBody>
      </p:sp>
    </p:spTree>
    <p:extLst>
      <p:ext uri="{BB962C8B-B14F-4D97-AF65-F5344CB8AC3E}">
        <p14:creationId xmlns:p14="http://schemas.microsoft.com/office/powerpoint/2010/main" val="28550776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811658"/>
            <a:ext cx="9520158" cy="4654687"/>
          </a:xfrm>
        </p:spPr>
        <p:txBody>
          <a:bodyPr>
            <a:normAutofit/>
          </a:bodyPr>
          <a:lstStyle/>
          <a:p>
            <a:r>
              <a:rPr lang="en-US" sz="4400" dirty="0">
                <a:latin typeface="Times New Roman" panose="02020603050405020304" pitchFamily="18" charset="0"/>
                <a:cs typeface="Times New Roman" panose="02020603050405020304" pitchFamily="18" charset="0"/>
              </a:rPr>
              <a:t>Much of Ireland’s lower class was entering into deeper poverty just before the Great Potato Famine</a:t>
            </a:r>
          </a:p>
        </p:txBody>
      </p:sp>
    </p:spTree>
    <p:extLst>
      <p:ext uri="{BB962C8B-B14F-4D97-AF65-F5344CB8AC3E}">
        <p14:creationId xmlns:p14="http://schemas.microsoft.com/office/powerpoint/2010/main" val="3227616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811658"/>
            <a:ext cx="9520158" cy="4654687"/>
          </a:xfrm>
        </p:spPr>
        <p:txBody>
          <a:bodyPr>
            <a:normAutofit/>
          </a:bodyPr>
          <a:lstStyle/>
          <a:p>
            <a:r>
              <a:rPr lang="en-US" sz="4400" dirty="0">
                <a:latin typeface="Times New Roman" panose="02020603050405020304" pitchFamily="18" charset="0"/>
                <a:cs typeface="Times New Roman" panose="02020603050405020304" pitchFamily="18" charset="0"/>
              </a:rPr>
              <a:t>A committee of prominent Irish subjects led by Thomas Drummond surveyed the infrastructure </a:t>
            </a:r>
          </a:p>
          <a:p>
            <a:endParaRPr lang="en-US" sz="4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34315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811658"/>
            <a:ext cx="9520158" cy="4654687"/>
          </a:xfrm>
        </p:spPr>
        <p:txBody>
          <a:bodyPr>
            <a:normAutofit/>
          </a:bodyPr>
          <a:lstStyle/>
          <a:p>
            <a:r>
              <a:rPr lang="en-US" sz="4400" dirty="0">
                <a:latin typeface="Times New Roman" panose="02020603050405020304" pitchFamily="18" charset="0"/>
                <a:cs typeface="Times New Roman" panose="02020603050405020304" pitchFamily="18" charset="0"/>
              </a:rPr>
              <a:t>However, no money was spent on infrastructure projects such as drainage, harbors, or fisheries</a:t>
            </a:r>
          </a:p>
          <a:p>
            <a:pPr marL="0" indent="0">
              <a:buNone/>
            </a:pPr>
            <a:endParaRPr lang="en-US" sz="4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95770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811658"/>
            <a:ext cx="9520158" cy="4654687"/>
          </a:xfrm>
        </p:spPr>
        <p:txBody>
          <a:bodyPr>
            <a:normAutofit/>
          </a:bodyPr>
          <a:lstStyle/>
          <a:p>
            <a:r>
              <a:rPr lang="en-US" sz="4400" dirty="0">
                <a:latin typeface="Times New Roman" panose="02020603050405020304" pitchFamily="18" charset="0"/>
                <a:cs typeface="Times New Roman" panose="02020603050405020304" pitchFamily="18" charset="0"/>
              </a:rPr>
              <a:t>The fisheries were undeveloped</a:t>
            </a:r>
          </a:p>
          <a:p>
            <a:r>
              <a:rPr lang="en-US" sz="4400" dirty="0">
                <a:latin typeface="Times New Roman" panose="02020603050405020304" pitchFamily="18" charset="0"/>
                <a:cs typeface="Times New Roman" panose="02020603050405020304" pitchFamily="18" charset="0"/>
              </a:rPr>
              <a:t>Some fishermen could not even buy enough salt to preserve their catch</a:t>
            </a:r>
          </a:p>
        </p:txBody>
      </p:sp>
    </p:spTree>
    <p:extLst>
      <p:ext uri="{BB962C8B-B14F-4D97-AF65-F5344CB8AC3E}">
        <p14:creationId xmlns:p14="http://schemas.microsoft.com/office/powerpoint/2010/main" val="1359617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811658"/>
            <a:ext cx="9520158" cy="4654687"/>
          </a:xfrm>
        </p:spPr>
        <p:txBody>
          <a:bodyPr>
            <a:normAutofit/>
          </a:bodyPr>
          <a:lstStyle/>
          <a:p>
            <a:r>
              <a:rPr lang="en-US" sz="4400" dirty="0">
                <a:latin typeface="Times New Roman" panose="02020603050405020304" pitchFamily="18" charset="0"/>
                <a:cs typeface="Times New Roman" panose="02020603050405020304" pitchFamily="18" charset="0"/>
              </a:rPr>
              <a:t>Ireland at that time had 164 miles of railways</a:t>
            </a:r>
          </a:p>
          <a:p>
            <a:r>
              <a:rPr lang="en-US" sz="4400" dirty="0">
                <a:latin typeface="Times New Roman" panose="02020603050405020304" pitchFamily="18" charset="0"/>
                <a:cs typeface="Times New Roman" panose="02020603050405020304" pitchFamily="18" charset="0"/>
              </a:rPr>
              <a:t>In contrast, England had 6,621 miles of railways</a:t>
            </a:r>
          </a:p>
          <a:p>
            <a:endParaRPr lang="en-US" sz="4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127515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811658"/>
            <a:ext cx="9520158" cy="4654687"/>
          </a:xfrm>
        </p:spPr>
        <p:txBody>
          <a:bodyPr>
            <a:normAutofit/>
          </a:bodyPr>
          <a:lstStyle/>
          <a:p>
            <a:r>
              <a:rPr lang="en-US" sz="4400" dirty="0">
                <a:latin typeface="Times New Roman" panose="02020603050405020304" pitchFamily="18" charset="0"/>
                <a:cs typeface="Times New Roman" panose="02020603050405020304" pitchFamily="18" charset="0"/>
              </a:rPr>
              <a:t>Without knowledge of best farming practices, a developed infrastructure, or proven safety-net for the very poor, Ireland’s tenant farmers were “at-risk”</a:t>
            </a:r>
          </a:p>
        </p:txBody>
      </p:sp>
    </p:spTree>
    <p:extLst>
      <p:ext uri="{BB962C8B-B14F-4D97-AF65-F5344CB8AC3E}">
        <p14:creationId xmlns:p14="http://schemas.microsoft.com/office/powerpoint/2010/main" val="2018222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811658"/>
            <a:ext cx="9520158" cy="4654687"/>
          </a:xfrm>
        </p:spPr>
        <p:txBody>
          <a:bodyPr>
            <a:normAutofit/>
          </a:bodyPr>
          <a:lstStyle/>
          <a:p>
            <a:r>
              <a:rPr lang="en-US" sz="4400" dirty="0">
                <a:latin typeface="Times New Roman" panose="02020603050405020304" pitchFamily="18" charset="0"/>
                <a:cs typeface="Times New Roman" panose="02020603050405020304" pitchFamily="18" charset="0"/>
              </a:rPr>
              <a:t>Ireland’s tenant farmers struggled both to provide for themselves and to supply the British market with cereal crops</a:t>
            </a:r>
          </a:p>
          <a:p>
            <a:endParaRPr lang="en-US" sz="4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056641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811658"/>
            <a:ext cx="9520158" cy="4654687"/>
          </a:xfrm>
        </p:spPr>
        <p:txBody>
          <a:bodyPr>
            <a:normAutofit/>
          </a:bodyPr>
          <a:lstStyle/>
          <a:p>
            <a:r>
              <a:rPr lang="en-US" sz="4400" dirty="0">
                <a:latin typeface="Times New Roman" panose="02020603050405020304" pitchFamily="18" charset="0"/>
                <a:cs typeface="Times New Roman" panose="02020603050405020304" pitchFamily="18" charset="0"/>
              </a:rPr>
              <a:t>The corn, wheat, barley, and oats Irish farmers grew was exported or sold in order to pay their rent</a:t>
            </a:r>
          </a:p>
        </p:txBody>
      </p:sp>
    </p:spTree>
    <p:extLst>
      <p:ext uri="{BB962C8B-B14F-4D97-AF65-F5344CB8AC3E}">
        <p14:creationId xmlns:p14="http://schemas.microsoft.com/office/powerpoint/2010/main" val="1150959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811658"/>
            <a:ext cx="9520158" cy="4654687"/>
          </a:xfrm>
        </p:spPr>
        <p:txBody>
          <a:bodyPr>
            <a:normAutofit/>
          </a:bodyPr>
          <a:lstStyle/>
          <a:p>
            <a:r>
              <a:rPr lang="en-US" sz="4400" dirty="0">
                <a:latin typeface="Times New Roman" panose="02020603050405020304" pitchFamily="18" charset="0"/>
                <a:cs typeface="Times New Roman" panose="02020603050405020304" pitchFamily="18" charset="0"/>
              </a:rPr>
              <a:t>The policy between the land owner, rent collector and tenants stated that tenants that could not pay their rent were quickly evicted</a:t>
            </a:r>
          </a:p>
        </p:txBody>
      </p:sp>
    </p:spTree>
    <p:extLst>
      <p:ext uri="{BB962C8B-B14F-4D97-AF65-F5344CB8AC3E}">
        <p14:creationId xmlns:p14="http://schemas.microsoft.com/office/powerpoint/2010/main" val="12428982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811658"/>
            <a:ext cx="9520158" cy="4654687"/>
          </a:xfrm>
        </p:spPr>
        <p:txBody>
          <a:bodyPr>
            <a:normAutofit/>
          </a:bodyPr>
          <a:lstStyle/>
          <a:p>
            <a:r>
              <a:rPr lang="en-US" sz="4400" dirty="0">
                <a:latin typeface="Times New Roman" panose="02020603050405020304" pitchFamily="18" charset="0"/>
                <a:cs typeface="Times New Roman" panose="02020603050405020304" pitchFamily="18" charset="0"/>
              </a:rPr>
              <a:t>By 1835, three-fourths of Irish workers were unemployed</a:t>
            </a:r>
          </a:p>
        </p:txBody>
      </p:sp>
    </p:spTree>
    <p:extLst>
      <p:ext uri="{BB962C8B-B14F-4D97-AF65-F5344CB8AC3E}">
        <p14:creationId xmlns:p14="http://schemas.microsoft.com/office/powerpoint/2010/main" val="4008406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811658"/>
            <a:ext cx="9520158" cy="4654687"/>
          </a:xfrm>
        </p:spPr>
        <p:txBody>
          <a:bodyPr>
            <a:normAutofit/>
          </a:bodyPr>
          <a:lstStyle/>
          <a:p>
            <a:r>
              <a:rPr lang="en-US" sz="4400" dirty="0">
                <a:latin typeface="Times New Roman" panose="02020603050405020304" pitchFamily="18" charset="0"/>
                <a:cs typeface="Times New Roman" panose="02020603050405020304" pitchFamily="18" charset="0"/>
              </a:rPr>
              <a:t>Unemployed Irish workers turned to planting potatoes to feed their families and pay the rent</a:t>
            </a:r>
          </a:p>
        </p:txBody>
      </p:sp>
    </p:spTree>
    <p:extLst>
      <p:ext uri="{BB962C8B-B14F-4D97-AF65-F5344CB8AC3E}">
        <p14:creationId xmlns:p14="http://schemas.microsoft.com/office/powerpoint/2010/main" val="11882215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811658"/>
            <a:ext cx="9520158" cy="4654687"/>
          </a:xfrm>
        </p:spPr>
        <p:txBody>
          <a:bodyPr>
            <a:normAutofit/>
          </a:bodyPr>
          <a:lstStyle/>
          <a:p>
            <a:r>
              <a:rPr lang="en-US" sz="4400" dirty="0">
                <a:latin typeface="Times New Roman" panose="02020603050405020304" pitchFamily="18" charset="0"/>
                <a:cs typeface="Times New Roman" panose="02020603050405020304" pitchFamily="18" charset="0"/>
              </a:rPr>
              <a:t>Potatoes were a hardy, nutritious, and calorie-dense crop and relatively easy to grow in the soil</a:t>
            </a:r>
          </a:p>
        </p:txBody>
      </p:sp>
    </p:spTree>
    <p:extLst>
      <p:ext uri="{BB962C8B-B14F-4D97-AF65-F5344CB8AC3E}">
        <p14:creationId xmlns:p14="http://schemas.microsoft.com/office/powerpoint/2010/main" val="3661904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811658"/>
            <a:ext cx="9520158" cy="4654687"/>
          </a:xfrm>
        </p:spPr>
        <p:txBody>
          <a:bodyPr>
            <a:normAutofit/>
          </a:bodyPr>
          <a:lstStyle/>
          <a:p>
            <a:r>
              <a:rPr lang="en-US" sz="4400" dirty="0">
                <a:latin typeface="Times New Roman" panose="02020603050405020304" pitchFamily="18" charset="0"/>
                <a:cs typeface="Times New Roman" panose="02020603050405020304" pitchFamily="18" charset="0"/>
              </a:rPr>
              <a:t>The rural poor came to depend almost exclusively on the potato for their diet</a:t>
            </a:r>
          </a:p>
        </p:txBody>
      </p:sp>
    </p:spTree>
    <p:extLst>
      <p:ext uri="{BB962C8B-B14F-4D97-AF65-F5344CB8AC3E}">
        <p14:creationId xmlns:p14="http://schemas.microsoft.com/office/powerpoint/2010/main" val="14730514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811658"/>
            <a:ext cx="9520158" cy="4654687"/>
          </a:xfrm>
        </p:spPr>
        <p:txBody>
          <a:bodyPr>
            <a:normAutofit/>
          </a:bodyPr>
          <a:lstStyle/>
          <a:p>
            <a:r>
              <a:rPr lang="en-US" sz="4400" dirty="0">
                <a:latin typeface="Times New Roman" panose="02020603050405020304" pitchFamily="18" charset="0"/>
                <a:cs typeface="Times New Roman" panose="02020603050405020304" pitchFamily="18" charset="0"/>
              </a:rPr>
              <a:t>1841 Census Report shows about half the families in rural areas lived in mud cabins</a:t>
            </a:r>
          </a:p>
          <a:p>
            <a:r>
              <a:rPr lang="en-US" sz="4400" dirty="0">
                <a:latin typeface="Times New Roman" panose="02020603050405020304" pitchFamily="18" charset="0"/>
                <a:cs typeface="Times New Roman" panose="02020603050405020304" pitchFamily="18" charset="0"/>
              </a:rPr>
              <a:t> Most only owned a stool for furniture</a:t>
            </a:r>
          </a:p>
        </p:txBody>
      </p:sp>
    </p:spTree>
    <p:extLst>
      <p:ext uri="{BB962C8B-B14F-4D97-AF65-F5344CB8AC3E}">
        <p14:creationId xmlns:p14="http://schemas.microsoft.com/office/powerpoint/2010/main" val="1832311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811658"/>
            <a:ext cx="9520158" cy="4654687"/>
          </a:xfrm>
        </p:spPr>
        <p:txBody>
          <a:bodyPr>
            <a:normAutofit/>
          </a:bodyPr>
          <a:lstStyle/>
          <a:p>
            <a:r>
              <a:rPr lang="en-US" sz="4400" dirty="0">
                <a:latin typeface="Times New Roman" panose="02020603050405020304" pitchFamily="18" charset="0"/>
                <a:cs typeface="Times New Roman" panose="02020603050405020304" pitchFamily="18" charset="0"/>
              </a:rPr>
              <a:t>In 1845 Ireland had unusually cool moist weather, in which the blight thrived</a:t>
            </a:r>
          </a:p>
        </p:txBody>
      </p:sp>
    </p:spTree>
    <p:extLst>
      <p:ext uri="{BB962C8B-B14F-4D97-AF65-F5344CB8AC3E}">
        <p14:creationId xmlns:p14="http://schemas.microsoft.com/office/powerpoint/2010/main" val="24524227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811658"/>
            <a:ext cx="9520158" cy="4654687"/>
          </a:xfrm>
        </p:spPr>
        <p:txBody>
          <a:bodyPr>
            <a:normAutofit/>
          </a:bodyPr>
          <a:lstStyle/>
          <a:p>
            <a:r>
              <a:rPr lang="en-US" sz="4400" dirty="0">
                <a:latin typeface="Times New Roman" panose="02020603050405020304" pitchFamily="18" charset="0"/>
                <a:cs typeface="Times New Roman" panose="02020603050405020304" pitchFamily="18" charset="0"/>
              </a:rPr>
              <a:t>Much of that year’s potato crop rotted in the fields</a:t>
            </a:r>
          </a:p>
        </p:txBody>
      </p:sp>
    </p:spTree>
    <p:extLst>
      <p:ext uri="{BB962C8B-B14F-4D97-AF65-F5344CB8AC3E}">
        <p14:creationId xmlns:p14="http://schemas.microsoft.com/office/powerpoint/2010/main" val="22339142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811658"/>
            <a:ext cx="9520158" cy="4654687"/>
          </a:xfrm>
        </p:spPr>
        <p:txBody>
          <a:bodyPr>
            <a:normAutofit/>
          </a:bodyPr>
          <a:lstStyle/>
          <a:p>
            <a:r>
              <a:rPr lang="en-US" sz="4400" dirty="0">
                <a:latin typeface="Times New Roman" panose="02020603050405020304" pitchFamily="18" charset="0"/>
                <a:cs typeface="Times New Roman" panose="02020603050405020304" pitchFamily="18" charset="0"/>
              </a:rPr>
              <a:t>The fungus continued rotting the potatoes in the following years</a:t>
            </a:r>
          </a:p>
        </p:txBody>
      </p:sp>
    </p:spTree>
    <p:extLst>
      <p:ext uri="{BB962C8B-B14F-4D97-AF65-F5344CB8AC3E}">
        <p14:creationId xmlns:p14="http://schemas.microsoft.com/office/powerpoint/2010/main" val="9531313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545284"/>
            <a:ext cx="9520158" cy="4921061"/>
          </a:xfrm>
        </p:spPr>
        <p:txBody>
          <a:bodyPr>
            <a:normAutofit/>
          </a:bodyPr>
          <a:lstStyle/>
          <a:p>
            <a:pPr marL="0" indent="0" algn="ctr">
              <a:buNone/>
            </a:pPr>
            <a:r>
              <a:rPr lang="en-US" sz="4400" dirty="0"/>
              <a:t>The Potato Blight</a:t>
            </a:r>
          </a:p>
          <a:p>
            <a:endParaRPr lang="en-US" sz="4400" dirty="0"/>
          </a:p>
          <a:p>
            <a:pPr marL="0" indent="0">
              <a:buNone/>
            </a:pPr>
            <a:endParaRPr lang="en-US" sz="4400" dirty="0"/>
          </a:p>
        </p:txBody>
      </p:sp>
      <p:pic>
        <p:nvPicPr>
          <p:cNvPr id="4" name="Picture 4" descr="The fungus Phytophthora infestans was responsible for the great potato blight of 1846. The strain had its origins in Mexico at the time of the Spanish conquest in the 16th centu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4226" y="1653400"/>
            <a:ext cx="6380448" cy="3975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9758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811658"/>
            <a:ext cx="9520158" cy="4654687"/>
          </a:xfrm>
        </p:spPr>
        <p:txBody>
          <a:bodyPr>
            <a:normAutofit/>
          </a:bodyPr>
          <a:lstStyle/>
          <a:p>
            <a:r>
              <a:rPr lang="en-US" sz="4400" dirty="0">
                <a:latin typeface="Times New Roman" panose="02020603050405020304" pitchFamily="18" charset="0"/>
                <a:cs typeface="Times New Roman" panose="02020603050405020304" pitchFamily="18" charset="0"/>
              </a:rPr>
              <a:t>The fungus Phytophthora</a:t>
            </a:r>
          </a:p>
          <a:p>
            <a:pPr marL="0" indent="0">
              <a:buNone/>
            </a:pPr>
            <a:r>
              <a:rPr lang="en-US" sz="4400" dirty="0">
                <a:latin typeface="Times New Roman" panose="02020603050405020304" pitchFamily="18" charset="0"/>
                <a:cs typeface="Times New Roman" panose="02020603050405020304" pitchFamily="18" charset="0"/>
              </a:rPr>
              <a:t>(Fly-</a:t>
            </a:r>
            <a:r>
              <a:rPr lang="en-US" sz="4400" dirty="0" err="1">
                <a:latin typeface="Times New Roman" panose="02020603050405020304" pitchFamily="18" charset="0"/>
                <a:cs typeface="Times New Roman" panose="02020603050405020304" pitchFamily="18" charset="0"/>
              </a:rPr>
              <a:t>thuh</a:t>
            </a:r>
            <a:r>
              <a:rPr lang="en-US" sz="4400" dirty="0">
                <a:latin typeface="Times New Roman" panose="02020603050405020304" pitchFamily="18" charset="0"/>
                <a:cs typeface="Times New Roman" panose="02020603050405020304" pitchFamily="18" charset="0"/>
              </a:rPr>
              <a:t>-floor-</a:t>
            </a:r>
            <a:r>
              <a:rPr lang="en-US" sz="4400" dirty="0" err="1">
                <a:latin typeface="Times New Roman" panose="02020603050405020304" pitchFamily="18" charset="0"/>
                <a:cs typeface="Times New Roman" panose="02020603050405020304" pitchFamily="18" charset="0"/>
              </a:rPr>
              <a:t>ruh</a:t>
            </a:r>
            <a:r>
              <a:rPr lang="en-US" sz="4400" dirty="0">
                <a:latin typeface="Times New Roman" panose="02020603050405020304" pitchFamily="18" charset="0"/>
                <a:cs typeface="Times New Roman" panose="02020603050405020304" pitchFamily="18" charset="0"/>
              </a:rPr>
              <a:t>) infestans </a:t>
            </a:r>
          </a:p>
          <a:p>
            <a:pPr marL="0" indent="0">
              <a:buNone/>
            </a:pPr>
            <a:r>
              <a:rPr lang="en-US" sz="4400" dirty="0">
                <a:latin typeface="Times New Roman" panose="02020603050405020304" pitchFamily="18" charset="0"/>
                <a:cs typeface="Times New Roman" panose="02020603050405020304" pitchFamily="18" charset="0"/>
              </a:rPr>
              <a:t>(in-fest-ins) was responsible for the great potato blight that started in 1845</a:t>
            </a:r>
          </a:p>
        </p:txBody>
      </p:sp>
    </p:spTree>
    <p:extLst>
      <p:ext uri="{BB962C8B-B14F-4D97-AF65-F5344CB8AC3E}">
        <p14:creationId xmlns:p14="http://schemas.microsoft.com/office/powerpoint/2010/main" val="29926873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811658"/>
            <a:ext cx="9520158" cy="4654687"/>
          </a:xfrm>
        </p:spPr>
        <p:txBody>
          <a:bodyPr>
            <a:normAutofit/>
          </a:bodyPr>
          <a:lstStyle/>
          <a:p>
            <a:r>
              <a:rPr lang="en-US" sz="4400" dirty="0"/>
              <a:t>Research shows the mold had its origins in South America during the 16</a:t>
            </a:r>
            <a:r>
              <a:rPr lang="en-US" sz="4400" baseline="30000" dirty="0"/>
              <a:t>th</a:t>
            </a:r>
            <a:r>
              <a:rPr lang="en-US" sz="4400" dirty="0"/>
              <a:t> century</a:t>
            </a:r>
          </a:p>
          <a:p>
            <a:r>
              <a:rPr lang="en-US" sz="4400" dirty="0">
                <a:latin typeface="Times New Roman" panose="02020603050405020304" pitchFamily="18" charset="0"/>
                <a:cs typeface="Times New Roman" panose="02020603050405020304" pitchFamily="18" charset="0"/>
              </a:rPr>
              <a:t>It left Mexico traveling to Ireland in the 1840’s</a:t>
            </a:r>
          </a:p>
        </p:txBody>
      </p:sp>
    </p:spTree>
    <p:extLst>
      <p:ext uri="{BB962C8B-B14F-4D97-AF65-F5344CB8AC3E}">
        <p14:creationId xmlns:p14="http://schemas.microsoft.com/office/powerpoint/2010/main" val="30434231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811658"/>
            <a:ext cx="9520158" cy="4654687"/>
          </a:xfrm>
        </p:spPr>
        <p:txBody>
          <a:bodyPr>
            <a:normAutofit/>
          </a:bodyPr>
          <a:lstStyle/>
          <a:p>
            <a:r>
              <a:rPr lang="en-US" sz="4400" dirty="0">
                <a:latin typeface="Times New Roman" panose="02020603050405020304" pitchFamily="18" charset="0"/>
                <a:cs typeface="Times New Roman" panose="02020603050405020304" pitchFamily="18" charset="0"/>
              </a:rPr>
              <a:t>Path of Migration of Potato Blight</a:t>
            </a:r>
          </a:p>
          <a:p>
            <a:pPr marL="0" indent="0">
              <a:buNone/>
            </a:pPr>
            <a:r>
              <a:rPr lang="en-US" sz="4400" dirty="0">
                <a:latin typeface="Times New Roman" panose="02020603050405020304" pitchFamily="18" charset="0"/>
                <a:cs typeface="Times New Roman" panose="02020603050405020304" pitchFamily="18" charset="0"/>
              </a:rPr>
              <a:t>    </a:t>
            </a:r>
          </a:p>
          <a:p>
            <a:endParaRPr lang="en-US" sz="4400" dirty="0">
              <a:latin typeface="Times New Roman" panose="02020603050405020304" pitchFamily="18" charset="0"/>
              <a:cs typeface="Times New Roman" panose="02020603050405020304" pitchFamily="18" charset="0"/>
            </a:endParaRPr>
          </a:p>
          <a:p>
            <a:pPr marL="0" indent="0">
              <a:buNone/>
            </a:pPr>
            <a:endParaRPr lang="en-US" sz="4400" dirty="0">
              <a:latin typeface="Times New Roman" panose="02020603050405020304" pitchFamily="18" charset="0"/>
              <a:cs typeface="Times New Roman" panose="02020603050405020304" pitchFamily="18" charset="0"/>
            </a:endParaRPr>
          </a:p>
        </p:txBody>
      </p:sp>
      <p:pic>
        <p:nvPicPr>
          <p:cNvPr id="7" name="Picture 2" descr="https://upload.wikimedia.org/wikipedia/commons/thumb/d/d3/Suggested_paths_of_migration_and_diversification_of_P._infestans_lineages_HERB-1_and_US-1.jpg/1920px-Suggested_paths_of_migration_and_diversification_of_P._infestans_lineages_HERB-1_and_U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8976" y="1837958"/>
            <a:ext cx="6711191" cy="3806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88479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811658"/>
            <a:ext cx="9520158" cy="4654687"/>
          </a:xfrm>
        </p:spPr>
        <p:txBody>
          <a:bodyPr>
            <a:normAutofit/>
          </a:bodyPr>
          <a:lstStyle/>
          <a:p>
            <a:r>
              <a:rPr lang="en-US" sz="4400" dirty="0">
                <a:latin typeface="Times New Roman" panose="02020603050405020304" pitchFamily="18" charset="0"/>
                <a:cs typeface="Times New Roman" panose="02020603050405020304" pitchFamily="18" charset="0"/>
              </a:rPr>
              <a:t>By August 1847 as many as three million people were receiving rations at soup kitchens as a result of crop failures</a:t>
            </a:r>
          </a:p>
        </p:txBody>
      </p:sp>
    </p:spTree>
    <p:extLst>
      <p:ext uri="{BB962C8B-B14F-4D97-AF65-F5344CB8AC3E}">
        <p14:creationId xmlns:p14="http://schemas.microsoft.com/office/powerpoint/2010/main" val="12694662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811658"/>
            <a:ext cx="9520158" cy="4654687"/>
          </a:xfrm>
        </p:spPr>
        <p:txBody>
          <a:bodyPr>
            <a:normAutofit/>
          </a:bodyPr>
          <a:lstStyle/>
          <a:p>
            <a:r>
              <a:rPr lang="en-US" sz="4400" dirty="0">
                <a:latin typeface="Times New Roman" panose="02020603050405020304" pitchFamily="18" charset="0"/>
                <a:cs typeface="Times New Roman" panose="02020603050405020304" pitchFamily="18" charset="0"/>
              </a:rPr>
              <a:t>Corn was imported from the United States which helped avert some starvation</a:t>
            </a:r>
          </a:p>
        </p:txBody>
      </p:sp>
    </p:spTree>
    <p:extLst>
      <p:ext uri="{BB962C8B-B14F-4D97-AF65-F5344CB8AC3E}">
        <p14:creationId xmlns:p14="http://schemas.microsoft.com/office/powerpoint/2010/main" val="19285431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811658"/>
            <a:ext cx="9520158" cy="4654687"/>
          </a:xfrm>
        </p:spPr>
        <p:txBody>
          <a:bodyPr>
            <a:normAutofit/>
          </a:bodyPr>
          <a:lstStyle/>
          <a:p>
            <a:r>
              <a:rPr lang="en-US" sz="4400" dirty="0">
                <a:latin typeface="Times New Roman" panose="02020603050405020304" pitchFamily="18" charset="0"/>
                <a:cs typeface="Times New Roman" panose="02020603050405020304" pitchFamily="18" charset="0"/>
              </a:rPr>
              <a:t>The British government’s efforts to relieve the famine were inadequate</a:t>
            </a:r>
            <a:endParaRPr lang="en-US" sz="4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168769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811658"/>
            <a:ext cx="9520158" cy="4654687"/>
          </a:xfrm>
        </p:spPr>
        <p:txBody>
          <a:bodyPr>
            <a:normAutofit/>
          </a:bodyPr>
          <a:lstStyle/>
          <a:p>
            <a:r>
              <a:rPr lang="en-US" sz="4400" dirty="0">
                <a:latin typeface="Times New Roman" panose="02020603050405020304" pitchFamily="18" charset="0"/>
                <a:cs typeface="Times New Roman" panose="02020603050405020304" pitchFamily="18" charset="0"/>
              </a:rPr>
              <a:t>It is estimated at least 1 million Irish people died from this famine and related diseases</a:t>
            </a:r>
          </a:p>
        </p:txBody>
      </p:sp>
    </p:spTree>
    <p:extLst>
      <p:ext uri="{BB962C8B-B14F-4D97-AF65-F5344CB8AC3E}">
        <p14:creationId xmlns:p14="http://schemas.microsoft.com/office/powerpoint/2010/main" val="42922508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811658"/>
            <a:ext cx="9520158" cy="4654687"/>
          </a:xfrm>
        </p:spPr>
        <p:txBody>
          <a:bodyPr>
            <a:normAutofit/>
          </a:bodyPr>
          <a:lstStyle/>
          <a:p>
            <a:r>
              <a:rPr lang="en-US" sz="4400" dirty="0">
                <a:latin typeface="Times New Roman" panose="02020603050405020304" pitchFamily="18" charset="0"/>
                <a:cs typeface="Times New Roman" panose="02020603050405020304" pitchFamily="18" charset="0"/>
              </a:rPr>
              <a:t>Another 2 million emigrated from Ireland</a:t>
            </a:r>
          </a:p>
        </p:txBody>
      </p:sp>
    </p:spTree>
    <p:extLst>
      <p:ext uri="{BB962C8B-B14F-4D97-AF65-F5344CB8AC3E}">
        <p14:creationId xmlns:p14="http://schemas.microsoft.com/office/powerpoint/2010/main" val="14450487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811658"/>
            <a:ext cx="9520158" cy="4654687"/>
          </a:xfrm>
        </p:spPr>
        <p:txBody>
          <a:bodyPr>
            <a:normAutofit/>
          </a:bodyPr>
          <a:lstStyle/>
          <a:p>
            <a:r>
              <a:rPr lang="en-US" sz="4400" dirty="0">
                <a:latin typeface="Times New Roman" panose="02020603050405020304" pitchFamily="18" charset="0"/>
                <a:cs typeface="Times New Roman" panose="02020603050405020304" pitchFamily="18" charset="0"/>
              </a:rPr>
              <a:t>Today, Ireland still has not recovered from its pre-famine population level</a:t>
            </a:r>
          </a:p>
        </p:txBody>
      </p:sp>
    </p:spTree>
    <p:extLst>
      <p:ext uri="{BB962C8B-B14F-4D97-AF65-F5344CB8AC3E}">
        <p14:creationId xmlns:p14="http://schemas.microsoft.com/office/powerpoint/2010/main" val="2717593179"/>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EDEBE7"/>
      </a:lt2>
      <a:accent1>
        <a:srgbClr val="5FA534"/>
      </a:accent1>
      <a:accent2>
        <a:srgbClr val="DCAB34"/>
      </a:accent2>
      <a:accent3>
        <a:srgbClr val="D26D23"/>
      </a:accent3>
      <a:accent4>
        <a:srgbClr val="972323"/>
      </a:accent4>
      <a:accent5>
        <a:srgbClr val="236797"/>
      </a:accent5>
      <a:accent6>
        <a:srgbClr val="2FB6C6"/>
      </a:accent6>
      <a:hlink>
        <a:srgbClr val="8FC639"/>
      </a:hlink>
      <a:folHlink>
        <a:srgbClr val="E7C272"/>
      </a:folHlink>
    </a:clrScheme>
    <a:fontScheme name="Gallery">
      <a:majorFont>
        <a:latin typeface="Palatino Linotype" panose="020405020505050303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panose="020405020505050303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AC464412-510E-4F2B-8947-A0DDBD02899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709</TotalTime>
  <Words>443</Words>
  <Application>Microsoft Office PowerPoint</Application>
  <PresentationFormat>Widescreen</PresentationFormat>
  <Paragraphs>38</Paragraphs>
  <Slides>31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Palatino Linotype</vt:lpstr>
      <vt:lpstr>Times New Roman</vt:lpstr>
      <vt:lpstr>Gallery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Faith Sheptoski-Forbush</dc:creator>
  <cp:lastModifiedBy>Faith Sheptoski-Forbush</cp:lastModifiedBy>
  <cp:revision>154</cp:revision>
  <cp:lastPrinted>2016-09-27T18:29:07Z</cp:lastPrinted>
  <dcterms:created xsi:type="dcterms:W3CDTF">2016-09-27T15:40:16Z</dcterms:created>
  <dcterms:modified xsi:type="dcterms:W3CDTF">2016-10-31T21:50:58Z</dcterms:modified>
</cp:coreProperties>
</file>